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sldIdLst>
    <p:sldId id="256" r:id="rId2"/>
    <p:sldId id="257" r:id="rId3"/>
    <p:sldId id="322" r:id="rId4"/>
    <p:sldId id="366" r:id="rId5"/>
    <p:sldId id="365" r:id="rId6"/>
    <p:sldId id="350" r:id="rId7"/>
    <p:sldId id="351" r:id="rId8"/>
    <p:sldId id="354" r:id="rId9"/>
    <p:sldId id="356" r:id="rId10"/>
    <p:sldId id="355" r:id="rId11"/>
    <p:sldId id="358" r:id="rId12"/>
    <p:sldId id="359" r:id="rId13"/>
    <p:sldId id="363" r:id="rId14"/>
    <p:sldId id="360" r:id="rId15"/>
    <p:sldId id="361" r:id="rId16"/>
    <p:sldId id="364" r:id="rId17"/>
    <p:sldId id="343" r:id="rId18"/>
    <p:sldId id="275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D76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4581" autoAdjust="0"/>
  </p:normalViewPr>
  <p:slideViewPr>
    <p:cSldViewPr>
      <p:cViewPr varScale="1">
        <p:scale>
          <a:sx n="75" d="100"/>
          <a:sy n="75" d="100"/>
        </p:scale>
        <p:origin x="-121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048000"/>
            <a:ext cx="9144000" cy="76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88" y="3810000"/>
            <a:ext cx="9104312" cy="457200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86DA2826-4C85-4B0C-834B-D5C9D8CFE3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563970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81209-CBBC-419C-A757-64D3B58FDB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035161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-76200"/>
            <a:ext cx="22860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76200"/>
            <a:ext cx="67056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01B2BF-9C96-488F-90C3-7A48C34576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78690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-76200"/>
            <a:ext cx="91440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914400"/>
            <a:ext cx="44958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44958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0" y="3810000"/>
            <a:ext cx="44958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10000"/>
            <a:ext cx="44958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B0DED-2CF2-446A-8545-32C913C08F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89055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7A7F2-DF6D-4D9A-8EC6-2BB48A2613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063631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B86C5-B52C-430C-AA2E-03B6520787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080858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914400"/>
            <a:ext cx="4495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495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F206E-89E5-46B5-A0EC-0976C6205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82136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895FA-C3CD-4017-8C38-BCEE5CAB29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752663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388CC0-29F5-416C-844C-C8F49F6BE6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497222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9EDFE-FCC8-4E42-B9DF-9D9E0A7A3B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423951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95D545-9F66-41A8-B3A3-5CD46BAB3C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64240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7E316-6463-48E5-BA40-EC8FFB5F16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891480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98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914400"/>
            <a:ext cx="9144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0" y="-76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/>
            </a:lvl1pPr>
          </a:lstStyle>
          <a:p>
            <a:pPr>
              <a:defRPr/>
            </a:pPr>
            <a:fld id="{E312888D-0D80-4F46-A9DD-ED15C237D3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29292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292929"/>
          </a:solidFill>
          <a:latin typeface="Century Gothic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292929"/>
          </a:solidFill>
          <a:latin typeface="Century Gothic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292929"/>
          </a:solidFill>
          <a:latin typeface="Century Gothic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292929"/>
          </a:solidFill>
          <a:latin typeface="Century Gothic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292929"/>
          </a:solidFill>
          <a:latin typeface="Century Gothic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292929"/>
          </a:solidFill>
          <a:latin typeface="Century Gothic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292929"/>
          </a:solidFill>
          <a:latin typeface="Century Gothic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292929"/>
          </a:solidFill>
          <a:latin typeface="Century Gothic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i="1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33800" y="914400"/>
            <a:ext cx="5029200" cy="6604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tx2"/>
                </a:solidFill>
              </a:rPr>
              <a:t>Detroit Public Library App</a:t>
            </a:r>
            <a:endParaRPr lang="en-US" altLang="en-US" sz="2400" dirty="0" smtClean="0">
              <a:solidFill>
                <a:schemeClr val="tx2"/>
              </a:solidFill>
            </a:endParaRP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4114800" y="5931069"/>
            <a:ext cx="29718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 err="1">
                <a:solidFill>
                  <a:schemeClr val="tx2"/>
                </a:solidFill>
              </a:rPr>
              <a:t>Iyad</a:t>
            </a:r>
            <a:r>
              <a:rPr lang="en-US" altLang="en-US" sz="1600" dirty="0">
                <a:solidFill>
                  <a:schemeClr val="tx2"/>
                </a:solidFill>
              </a:rPr>
              <a:t> </a:t>
            </a:r>
            <a:r>
              <a:rPr lang="en-US" altLang="en-US" sz="1600" dirty="0" err="1" smtClean="0">
                <a:solidFill>
                  <a:schemeClr val="tx2"/>
                </a:solidFill>
              </a:rPr>
              <a:t>Kuwatly</a:t>
            </a:r>
            <a:r>
              <a:rPr lang="en-US" altLang="en-US" sz="1600" dirty="0" smtClean="0">
                <a:solidFill>
                  <a:schemeClr val="tx2"/>
                </a:solidFill>
              </a:rPr>
              <a:t> – </a:t>
            </a:r>
            <a:r>
              <a:rPr lang="en-US" altLang="en-US" sz="1400" dirty="0" smtClean="0">
                <a:solidFill>
                  <a:schemeClr val="tx2"/>
                </a:solidFill>
              </a:rPr>
              <a:t>7/12/2014</a:t>
            </a:r>
            <a:endParaRPr lang="en-US" altLang="en-US" sz="1400" dirty="0">
              <a:solidFill>
                <a:schemeClr val="tx2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5000"/>
                    </a14:imgEffect>
                    <a14:imgEffect>
                      <a14:brightnessContrast brigh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745" y="2472690"/>
            <a:ext cx="4351020" cy="108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" y="304800"/>
            <a:ext cx="31242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entury Gothic" pitchFamily="34" charset="0"/>
                <a:cs typeface="Arial" charset="0"/>
              </a:rPr>
              <a:t>Get more information about a book</a:t>
            </a:r>
            <a:endParaRPr lang="en-US" altLang="en-US" dirty="0">
              <a:solidFill>
                <a:schemeClr val="tx2"/>
              </a:solidFill>
              <a:latin typeface="Century Gothic" pitchFamily="34" charset="0"/>
              <a:cs typeface="Arial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0" y="685800"/>
            <a:ext cx="3048000" cy="5486400"/>
          </a:xfrm>
        </p:spPr>
        <p:txBody>
          <a:bodyPr/>
          <a:lstStyle/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685800"/>
            <a:ext cx="38862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i="1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300" dirty="0" smtClean="0">
                <a:solidFill>
                  <a:srgbClr val="292929"/>
                </a:solidFill>
              </a:rPr>
              <a:t>Other features not implemented in app yet include:</a:t>
            </a:r>
          </a:p>
          <a:p>
            <a:pPr marL="0" lvl="0" indent="0">
              <a:buNone/>
            </a:pPr>
            <a:r>
              <a:rPr lang="en-US" sz="2300" dirty="0" smtClean="0">
                <a:solidFill>
                  <a:srgbClr val="292929"/>
                </a:solidFill>
              </a:rPr>
              <a:t>1- Share the book using your favorite social media including Facebook and twitter so your friends know about the book and its availability in DPL</a:t>
            </a:r>
          </a:p>
          <a:p>
            <a:pPr marL="0" lvl="0" indent="0">
              <a:buNone/>
            </a:pPr>
            <a:endParaRPr lang="en-US" sz="2300" dirty="0">
              <a:solidFill>
                <a:srgbClr val="292929"/>
              </a:solidFill>
            </a:endParaRPr>
          </a:p>
          <a:p>
            <a:pPr marL="0" lvl="0" indent="0">
              <a:buNone/>
            </a:pPr>
            <a:r>
              <a:rPr lang="en-US" sz="2300" dirty="0" smtClean="0">
                <a:solidFill>
                  <a:srgbClr val="292929"/>
                </a:solidFill>
              </a:rPr>
              <a:t>2- Add the book to favorites in case it is currently not available and get push notifications when it becomes available</a:t>
            </a:r>
          </a:p>
          <a:p>
            <a:pPr marL="0" lvl="0" indent="0">
              <a:buNone/>
            </a:pPr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dirty="0">
              <a:solidFill>
                <a:srgbClr val="292929"/>
              </a:solidFill>
            </a:endParaRPr>
          </a:p>
          <a:p>
            <a:pPr marL="457200" lvl="1" indent="0" eaLnBrk="1" hangingPunct="1">
              <a:buFont typeface="Arial" charset="0"/>
              <a:buNone/>
              <a:defRPr/>
            </a:pPr>
            <a:endParaRPr lang="en-US" altLang="en-US" kern="0" dirty="0" smtClean="0">
              <a:solidFill>
                <a:schemeClr val="tx2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662" y="600075"/>
            <a:ext cx="3038475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375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entury Gothic" pitchFamily="34" charset="0"/>
                <a:cs typeface="Arial" charset="0"/>
              </a:rPr>
              <a:t>Featured Items</a:t>
            </a:r>
            <a:endParaRPr lang="en-US" altLang="en-US" dirty="0">
              <a:solidFill>
                <a:schemeClr val="tx2"/>
              </a:solidFill>
              <a:latin typeface="Century Gothic" pitchFamily="34" charset="0"/>
              <a:cs typeface="Arial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0" y="685800"/>
            <a:ext cx="3048000" cy="5486400"/>
          </a:xfrm>
        </p:spPr>
        <p:txBody>
          <a:bodyPr/>
          <a:lstStyle/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685800"/>
            <a:ext cx="38862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i="1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300" dirty="0" smtClean="0">
                <a:solidFill>
                  <a:srgbClr val="292929"/>
                </a:solidFill>
              </a:rPr>
              <a:t>Check the latest library featured items including</a:t>
            </a:r>
          </a:p>
          <a:p>
            <a:pPr marL="0" lvl="0" indent="0">
              <a:buNone/>
            </a:pPr>
            <a:r>
              <a:rPr lang="en-US" sz="2300" dirty="0" smtClean="0">
                <a:solidFill>
                  <a:srgbClr val="292929"/>
                </a:solidFill>
              </a:rPr>
              <a:t>1- popular books</a:t>
            </a:r>
          </a:p>
          <a:p>
            <a:pPr marL="0" lvl="0" indent="0">
              <a:buNone/>
            </a:pPr>
            <a:r>
              <a:rPr lang="en-US" sz="2300" dirty="0" smtClean="0">
                <a:solidFill>
                  <a:srgbClr val="292929"/>
                </a:solidFill>
              </a:rPr>
              <a:t>2- games</a:t>
            </a:r>
          </a:p>
          <a:p>
            <a:pPr marL="0" lvl="0" indent="0">
              <a:buNone/>
            </a:pPr>
            <a:r>
              <a:rPr lang="en-US" sz="2300" dirty="0" smtClean="0">
                <a:solidFill>
                  <a:srgbClr val="292929"/>
                </a:solidFill>
              </a:rPr>
              <a:t>3- movies</a:t>
            </a:r>
          </a:p>
          <a:p>
            <a:pPr marL="0" lvl="0" indent="0">
              <a:buNone/>
            </a:pPr>
            <a:r>
              <a:rPr lang="en-US" sz="2300" dirty="0" smtClean="0">
                <a:solidFill>
                  <a:srgbClr val="292929"/>
                </a:solidFill>
              </a:rPr>
              <a:t>4- library unique special collections</a:t>
            </a:r>
          </a:p>
          <a:p>
            <a:pPr marL="0" lvl="0" indent="0">
              <a:buNone/>
            </a:pPr>
            <a:endParaRPr lang="en-US" sz="2300" dirty="0" smtClean="0">
              <a:solidFill>
                <a:srgbClr val="292929"/>
              </a:solidFill>
            </a:endParaRPr>
          </a:p>
          <a:p>
            <a:pPr marL="0" lvl="0" indent="0">
              <a:buNone/>
            </a:pPr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dirty="0">
              <a:solidFill>
                <a:srgbClr val="292929"/>
              </a:solidFill>
            </a:endParaRPr>
          </a:p>
          <a:p>
            <a:pPr marL="457200" lvl="1" indent="0" eaLnBrk="1" hangingPunct="1">
              <a:buFont typeface="Arial" charset="0"/>
              <a:buNone/>
              <a:defRPr/>
            </a:pPr>
            <a:endParaRPr lang="en-US" altLang="en-US" kern="0" dirty="0" smtClean="0">
              <a:solidFill>
                <a:schemeClr val="tx2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55624"/>
            <a:ext cx="3043237" cy="571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250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entury Gothic" pitchFamily="34" charset="0"/>
                <a:cs typeface="Arial" charset="0"/>
              </a:rPr>
              <a:t>Library News</a:t>
            </a:r>
            <a:endParaRPr lang="en-US" altLang="en-US" dirty="0">
              <a:solidFill>
                <a:schemeClr val="tx2"/>
              </a:solidFill>
              <a:latin typeface="Century Gothic" pitchFamily="34" charset="0"/>
              <a:cs typeface="Arial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0" y="685800"/>
            <a:ext cx="3048000" cy="5486400"/>
          </a:xfrm>
        </p:spPr>
        <p:txBody>
          <a:bodyPr/>
          <a:lstStyle/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685800"/>
            <a:ext cx="38862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i="1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300" dirty="0" smtClean="0">
                <a:solidFill>
                  <a:srgbClr val="292929"/>
                </a:solidFill>
              </a:rPr>
              <a:t>Check the latest library events</a:t>
            </a:r>
          </a:p>
          <a:p>
            <a:pPr marL="0" lvl="0" indent="0">
              <a:buNone/>
            </a:pPr>
            <a:endParaRPr lang="en-US" sz="2300" dirty="0" smtClean="0">
              <a:solidFill>
                <a:srgbClr val="292929"/>
              </a:solidFill>
            </a:endParaRPr>
          </a:p>
          <a:p>
            <a:pPr marL="0" lvl="0" indent="0">
              <a:buNone/>
            </a:pPr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dirty="0">
              <a:solidFill>
                <a:srgbClr val="292929"/>
              </a:solidFill>
            </a:endParaRPr>
          </a:p>
          <a:p>
            <a:pPr marL="457200" lvl="1" indent="0" eaLnBrk="1" hangingPunct="1">
              <a:buFont typeface="Arial" charset="0"/>
              <a:buNone/>
              <a:defRPr/>
            </a:pPr>
            <a:endParaRPr lang="en-US" altLang="en-US" kern="0" dirty="0" smtClean="0">
              <a:solidFill>
                <a:schemeClr val="tx2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555625"/>
            <a:ext cx="3043237" cy="571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187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entury Gothic" pitchFamily="34" charset="0"/>
                <a:cs typeface="Arial" charset="0"/>
              </a:rPr>
              <a:t>Library Events</a:t>
            </a:r>
            <a:endParaRPr lang="en-US" altLang="en-US" dirty="0">
              <a:solidFill>
                <a:schemeClr val="tx2"/>
              </a:solidFill>
              <a:latin typeface="Century Gothic" pitchFamily="34" charset="0"/>
              <a:cs typeface="Arial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0" y="685800"/>
            <a:ext cx="3048000" cy="5486400"/>
          </a:xfrm>
        </p:spPr>
        <p:txBody>
          <a:bodyPr/>
          <a:lstStyle/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685800"/>
            <a:ext cx="38862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i="1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300" dirty="0" smtClean="0">
                <a:solidFill>
                  <a:srgbClr val="292929"/>
                </a:solidFill>
              </a:rPr>
              <a:t>Check the latest library events</a:t>
            </a:r>
          </a:p>
          <a:p>
            <a:pPr marL="0" lvl="0" indent="0">
              <a:buNone/>
            </a:pPr>
            <a:endParaRPr lang="en-US" sz="2300" dirty="0" smtClean="0">
              <a:solidFill>
                <a:srgbClr val="292929"/>
              </a:solidFill>
            </a:endParaRPr>
          </a:p>
          <a:p>
            <a:pPr marL="0" lvl="0" indent="0">
              <a:buNone/>
            </a:pPr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dirty="0">
              <a:solidFill>
                <a:srgbClr val="292929"/>
              </a:solidFill>
            </a:endParaRPr>
          </a:p>
          <a:p>
            <a:pPr marL="457200" lvl="1" indent="0" eaLnBrk="1" hangingPunct="1">
              <a:buFont typeface="Arial" charset="0"/>
              <a:buNone/>
              <a:defRPr/>
            </a:pPr>
            <a:endParaRPr lang="en-US" altLang="en-US" kern="0" dirty="0" smtClean="0">
              <a:solidFill>
                <a:schemeClr val="tx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0" y="547688"/>
            <a:ext cx="3062287" cy="576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63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entury Gothic" pitchFamily="34" charset="0"/>
                <a:cs typeface="Arial" charset="0"/>
              </a:rPr>
              <a:t>Library Location</a:t>
            </a:r>
            <a:endParaRPr lang="en-US" altLang="en-US" dirty="0">
              <a:solidFill>
                <a:schemeClr val="tx2"/>
              </a:solidFill>
              <a:latin typeface="Century Gothic" pitchFamily="34" charset="0"/>
              <a:cs typeface="Arial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0" y="685800"/>
            <a:ext cx="3048000" cy="5486400"/>
          </a:xfrm>
        </p:spPr>
        <p:txBody>
          <a:bodyPr/>
          <a:lstStyle/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685800"/>
            <a:ext cx="38862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i="1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300" dirty="0" smtClean="0">
                <a:solidFill>
                  <a:srgbClr val="292929"/>
                </a:solidFill>
              </a:rPr>
              <a:t>Get all library locations</a:t>
            </a:r>
          </a:p>
          <a:p>
            <a:r>
              <a:rPr lang="en-US" sz="2300" dirty="0" smtClean="0">
                <a:solidFill>
                  <a:srgbClr val="292929"/>
                </a:solidFill>
              </a:rPr>
              <a:t>Ability to get directions using google maps</a:t>
            </a:r>
          </a:p>
          <a:p>
            <a:r>
              <a:rPr lang="en-US" sz="2300" dirty="0" smtClean="0">
                <a:solidFill>
                  <a:srgbClr val="292929"/>
                </a:solidFill>
              </a:rPr>
              <a:t>Ability to call location directly from phone</a:t>
            </a:r>
          </a:p>
          <a:p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dirty="0">
              <a:solidFill>
                <a:srgbClr val="292929"/>
              </a:solidFill>
            </a:endParaRPr>
          </a:p>
          <a:p>
            <a:pPr marL="457200" lvl="1" indent="0" eaLnBrk="1" hangingPunct="1">
              <a:buFont typeface="Arial" charset="0"/>
              <a:buNone/>
              <a:defRPr/>
            </a:pPr>
            <a:endParaRPr lang="en-US" altLang="en-US" kern="0" dirty="0" smtClean="0">
              <a:solidFill>
                <a:schemeClr val="tx2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568325"/>
            <a:ext cx="3043237" cy="571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267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entury Gothic" pitchFamily="34" charset="0"/>
                <a:cs typeface="Arial" charset="0"/>
              </a:rPr>
              <a:t>My Account</a:t>
            </a:r>
            <a:endParaRPr lang="en-US" altLang="en-US" dirty="0">
              <a:solidFill>
                <a:schemeClr val="tx2"/>
              </a:solidFill>
              <a:latin typeface="Century Gothic" pitchFamily="34" charset="0"/>
              <a:cs typeface="Arial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0" y="685800"/>
            <a:ext cx="3048000" cy="5486400"/>
          </a:xfrm>
        </p:spPr>
        <p:txBody>
          <a:bodyPr/>
          <a:lstStyle/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685800"/>
            <a:ext cx="48768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i="1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300" dirty="0" smtClean="0">
                <a:solidFill>
                  <a:srgbClr val="292929"/>
                </a:solidFill>
              </a:rPr>
              <a:t>Login Information</a:t>
            </a:r>
          </a:p>
          <a:p>
            <a:pPr lvl="1"/>
            <a:r>
              <a:rPr lang="en-US" sz="1900" dirty="0" smtClean="0">
                <a:solidFill>
                  <a:srgbClr val="292929"/>
                </a:solidFill>
              </a:rPr>
              <a:t>Reminder for returning a book</a:t>
            </a:r>
          </a:p>
          <a:p>
            <a:pPr lvl="1"/>
            <a:r>
              <a:rPr lang="en-US" sz="1900" dirty="0" smtClean="0">
                <a:solidFill>
                  <a:srgbClr val="292929"/>
                </a:solidFill>
              </a:rPr>
              <a:t>New books similar to what you borrowed in the past </a:t>
            </a:r>
          </a:p>
          <a:p>
            <a:pPr lvl="1"/>
            <a:r>
              <a:rPr lang="en-US" sz="1900" dirty="0" smtClean="0">
                <a:solidFill>
                  <a:srgbClr val="292929"/>
                </a:solidFill>
              </a:rPr>
              <a:t>If the backend supports user data analytics, more features can be delivered here including recommendations and new releases</a:t>
            </a:r>
          </a:p>
          <a:p>
            <a:endParaRPr lang="en-US" sz="2300" dirty="0">
              <a:solidFill>
                <a:srgbClr val="292929"/>
              </a:solidFill>
            </a:endParaRPr>
          </a:p>
          <a:p>
            <a:r>
              <a:rPr lang="en-US" sz="2300" dirty="0" smtClean="0">
                <a:solidFill>
                  <a:srgbClr val="292929"/>
                </a:solidFill>
              </a:rPr>
              <a:t>Information delivered directly to the phone using push </a:t>
            </a:r>
            <a:r>
              <a:rPr lang="en-US" sz="2300" dirty="0" smtClean="0">
                <a:solidFill>
                  <a:srgbClr val="292929"/>
                </a:solidFill>
              </a:rPr>
              <a:t>notifications depending on user preference</a:t>
            </a:r>
            <a:endParaRPr lang="en-US" sz="2300" dirty="0" smtClean="0">
              <a:solidFill>
                <a:srgbClr val="292929"/>
              </a:solidFill>
            </a:endParaRPr>
          </a:p>
          <a:p>
            <a:pPr lvl="1"/>
            <a:r>
              <a:rPr lang="en-US" sz="1900" dirty="0" smtClean="0">
                <a:solidFill>
                  <a:srgbClr val="292929"/>
                </a:solidFill>
              </a:rPr>
              <a:t>Urgent library </a:t>
            </a:r>
            <a:r>
              <a:rPr lang="en-US" sz="1900" dirty="0" smtClean="0">
                <a:solidFill>
                  <a:srgbClr val="292929"/>
                </a:solidFill>
              </a:rPr>
              <a:t>shutdown and other library news</a:t>
            </a:r>
            <a:endParaRPr lang="en-US" sz="1900" dirty="0" smtClean="0">
              <a:solidFill>
                <a:srgbClr val="292929"/>
              </a:solidFill>
            </a:endParaRPr>
          </a:p>
          <a:p>
            <a:pPr lvl="1"/>
            <a:r>
              <a:rPr lang="en-US" sz="1900" dirty="0" smtClean="0">
                <a:solidFill>
                  <a:srgbClr val="292929"/>
                </a:solidFill>
              </a:rPr>
              <a:t>Favorites books or events </a:t>
            </a:r>
            <a:r>
              <a:rPr lang="en-US" sz="1900" dirty="0" smtClean="0">
                <a:solidFill>
                  <a:srgbClr val="292929"/>
                </a:solidFill>
              </a:rPr>
              <a:t>update</a:t>
            </a:r>
          </a:p>
          <a:p>
            <a:pPr lvl="1"/>
            <a:endParaRPr lang="en-US" sz="1900" dirty="0" smtClean="0">
              <a:solidFill>
                <a:srgbClr val="292929"/>
              </a:solidFill>
            </a:endParaRPr>
          </a:p>
          <a:p>
            <a:pPr lvl="1"/>
            <a:endParaRPr lang="en-US" sz="1900" dirty="0" smtClean="0">
              <a:solidFill>
                <a:srgbClr val="292929"/>
              </a:solidFill>
            </a:endParaRPr>
          </a:p>
          <a:p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dirty="0">
              <a:solidFill>
                <a:srgbClr val="292929"/>
              </a:solidFill>
            </a:endParaRPr>
          </a:p>
          <a:p>
            <a:pPr marL="457200" lvl="1" indent="0" eaLnBrk="1" hangingPunct="1">
              <a:buFont typeface="Arial" charset="0"/>
              <a:buNone/>
              <a:defRPr/>
            </a:pPr>
            <a:endParaRPr lang="en-US" altLang="en-US" kern="0" dirty="0" smtClean="0">
              <a:solidFill>
                <a:schemeClr val="tx2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68324"/>
            <a:ext cx="3043237" cy="571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8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0" y="685800"/>
            <a:ext cx="3048000" cy="5486400"/>
          </a:xfrm>
        </p:spPr>
        <p:txBody>
          <a:bodyPr/>
          <a:lstStyle/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 descr="D:\IyadData\Personal Documents\myWork\MobileApps\DetroitPublicLibrary\PresentationAndApk\Wire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" y="-28575"/>
            <a:ext cx="9077326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51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entury Gothic" pitchFamily="34" charset="0"/>
                <a:cs typeface="Arial" charset="0"/>
              </a:rPr>
              <a:t>App Technical Features</a:t>
            </a:r>
            <a:endParaRPr lang="en-US" altLang="en-US" dirty="0">
              <a:solidFill>
                <a:schemeClr val="tx2"/>
              </a:solidFill>
              <a:latin typeface="Century Gothic" pitchFamily="34" charset="0"/>
              <a:cs typeface="Arial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0" y="685800"/>
            <a:ext cx="3048000" cy="5486400"/>
          </a:xfrm>
        </p:spPr>
        <p:txBody>
          <a:bodyPr/>
          <a:lstStyle/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685800"/>
            <a:ext cx="82296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i="1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000" dirty="0">
                <a:solidFill>
                  <a:srgbClr val="292929"/>
                </a:solidFill>
              </a:rPr>
              <a:t>The app runs on Android OS and was developed using </a:t>
            </a:r>
            <a:r>
              <a:rPr lang="en-US" sz="2000" dirty="0" smtClean="0">
                <a:solidFill>
                  <a:srgbClr val="292929"/>
                </a:solidFill>
              </a:rPr>
              <a:t>Eclipse </a:t>
            </a:r>
            <a:r>
              <a:rPr lang="en-US" sz="2000" dirty="0">
                <a:solidFill>
                  <a:srgbClr val="292929"/>
                </a:solidFill>
              </a:rPr>
              <a:t>and uses the following technical feature to provide its contents:</a:t>
            </a:r>
          </a:p>
          <a:p>
            <a:pPr lvl="0"/>
            <a:r>
              <a:rPr lang="en-US" sz="2000" dirty="0">
                <a:solidFill>
                  <a:srgbClr val="292929"/>
                </a:solidFill>
              </a:rPr>
              <a:t>Http request to </a:t>
            </a:r>
            <a:r>
              <a:rPr lang="en-US" sz="2000" dirty="0" smtClean="0">
                <a:solidFill>
                  <a:srgbClr val="292929"/>
                </a:solidFill>
              </a:rPr>
              <a:t>Google Books  </a:t>
            </a:r>
            <a:r>
              <a:rPr lang="en-US" sz="2000" dirty="0">
                <a:solidFill>
                  <a:srgbClr val="292929"/>
                </a:solidFill>
              </a:rPr>
              <a:t>API </a:t>
            </a:r>
            <a:r>
              <a:rPr lang="en-US" sz="2000" dirty="0" smtClean="0">
                <a:solidFill>
                  <a:srgbClr val="292929"/>
                </a:solidFill>
              </a:rPr>
              <a:t>data </a:t>
            </a:r>
            <a:r>
              <a:rPr lang="en-US" sz="2000" dirty="0">
                <a:solidFill>
                  <a:srgbClr val="292929"/>
                </a:solidFill>
              </a:rPr>
              <a:t>using ASYNC </a:t>
            </a:r>
            <a:r>
              <a:rPr lang="en-US" sz="2000" dirty="0" smtClean="0">
                <a:solidFill>
                  <a:srgbClr val="292929"/>
                </a:solidFill>
              </a:rPr>
              <a:t>task</a:t>
            </a:r>
          </a:p>
          <a:p>
            <a:pPr lvl="0"/>
            <a:r>
              <a:rPr lang="en-US" sz="2000" dirty="0" smtClean="0">
                <a:solidFill>
                  <a:srgbClr val="292929"/>
                </a:solidFill>
              </a:rPr>
              <a:t>Google Books Embedded books</a:t>
            </a:r>
          </a:p>
          <a:p>
            <a:pPr lvl="0"/>
            <a:r>
              <a:rPr lang="en-US" sz="2000" dirty="0" smtClean="0">
                <a:solidFill>
                  <a:srgbClr val="292929"/>
                </a:solidFill>
              </a:rPr>
              <a:t>Barcode scanning Library using mobile camera</a:t>
            </a:r>
            <a:endParaRPr lang="en-US" sz="2000" dirty="0">
              <a:solidFill>
                <a:srgbClr val="292929"/>
              </a:solidFill>
            </a:endParaRPr>
          </a:p>
          <a:p>
            <a:pPr lvl="0"/>
            <a:r>
              <a:rPr lang="en-US" sz="2000" dirty="0" smtClean="0">
                <a:solidFill>
                  <a:srgbClr val="292929"/>
                </a:solidFill>
              </a:rPr>
              <a:t>Library Location directions using Google Maps</a:t>
            </a:r>
            <a:endParaRPr lang="en-US" sz="2000" dirty="0">
              <a:solidFill>
                <a:srgbClr val="292929"/>
              </a:solidFill>
            </a:endParaRPr>
          </a:p>
          <a:p>
            <a:pPr lvl="0"/>
            <a:r>
              <a:rPr lang="en-US" sz="2000" dirty="0">
                <a:solidFill>
                  <a:srgbClr val="292929"/>
                </a:solidFill>
              </a:rPr>
              <a:t>Special Intents for  </a:t>
            </a:r>
            <a:r>
              <a:rPr lang="en-US" sz="2000" dirty="0" smtClean="0">
                <a:solidFill>
                  <a:srgbClr val="292929"/>
                </a:solidFill>
              </a:rPr>
              <a:t>phone calls to library directly </a:t>
            </a:r>
            <a:r>
              <a:rPr lang="en-US" sz="2000" smtClean="0">
                <a:solidFill>
                  <a:srgbClr val="292929"/>
                </a:solidFill>
              </a:rPr>
              <a:t>from </a:t>
            </a:r>
            <a:r>
              <a:rPr lang="en-US" sz="2000" smtClean="0">
                <a:solidFill>
                  <a:srgbClr val="292929"/>
                </a:solidFill>
              </a:rPr>
              <a:t>phone</a:t>
            </a:r>
            <a:endParaRPr lang="en-US" sz="2000" dirty="0" smtClean="0">
              <a:solidFill>
                <a:srgbClr val="292929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5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4"/>
          <p:cNvSpPr txBox="1">
            <a:spLocks noChangeArrowheads="1"/>
          </p:cNvSpPr>
          <p:nvPr/>
        </p:nvSpPr>
        <p:spPr bwMode="auto">
          <a:xfrm>
            <a:off x="279400" y="990600"/>
            <a:ext cx="4597400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5400" dirty="0">
                <a:solidFill>
                  <a:schemeClr val="tx2"/>
                </a:solidFill>
              </a:rPr>
              <a:t>Thank You</a:t>
            </a:r>
            <a:r>
              <a:rPr lang="en-US" altLang="en-US" sz="5400" dirty="0" smtClean="0">
                <a:solidFill>
                  <a:schemeClr val="tx2"/>
                </a:solidFill>
              </a:rPr>
              <a:t>!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chemeClr val="tx2"/>
                </a:solidFill>
              </a:rPr>
              <a:t>Special Thanks to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 smtClean="0">
                <a:solidFill>
                  <a:schemeClr val="tx2"/>
                </a:solidFill>
              </a:rPr>
              <a:t>Detroit Public Library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 smtClean="0">
                <a:solidFill>
                  <a:schemeClr val="tx2"/>
                </a:solidFill>
              </a:rPr>
              <a:t>And all sponsors, organizers and participants for making this happen</a:t>
            </a:r>
            <a:endParaRPr lang="en-US" altLang="en-US" sz="2400" dirty="0">
              <a:solidFill>
                <a:schemeClr val="tx2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527050"/>
            <a:ext cx="3023716" cy="567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9375"/>
            <a:ext cx="9144000" cy="292100"/>
          </a:xfrm>
        </p:spPr>
        <p:txBody>
          <a:bodyPr/>
          <a:lstStyle/>
          <a:p>
            <a:pPr eaLnBrk="1" hangingPunct="1"/>
            <a:r>
              <a:rPr lang="en-US" altLang="en-US" sz="3400" smtClean="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547688"/>
            <a:ext cx="8610600" cy="592931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App Features</a:t>
            </a:r>
          </a:p>
          <a:p>
            <a:pPr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App </a:t>
            </a:r>
            <a:r>
              <a:rPr lang="en-US" altLang="en-US" dirty="0">
                <a:solidFill>
                  <a:schemeClr val="tx2"/>
                </a:solidFill>
                <a:latin typeface="+mj-lt"/>
              </a:rPr>
              <a:t>Video</a:t>
            </a:r>
          </a:p>
          <a:p>
            <a:pPr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Design concepts walkthrough</a:t>
            </a:r>
          </a:p>
          <a:p>
            <a:pPr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App Wire Diagram</a:t>
            </a:r>
          </a:p>
          <a:p>
            <a:pPr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j-lt"/>
              </a:rPr>
              <a:t>Brief Technical Design Features</a:t>
            </a:r>
          </a:p>
          <a:p>
            <a:pPr marL="457200" lvl="1" indent="0" eaLnBrk="1" hangingPunct="1">
              <a:buNone/>
              <a:defRPr/>
            </a:pPr>
            <a:endParaRPr lang="en-US" altLang="en-US" dirty="0">
              <a:solidFill>
                <a:schemeClr val="tx2"/>
              </a:solidFill>
              <a:latin typeface="+mj-lt"/>
            </a:endParaRPr>
          </a:p>
          <a:p>
            <a:pPr lvl="1" eaLnBrk="1" hangingPunct="1">
              <a:defRPr/>
            </a:pPr>
            <a:endParaRPr lang="en-US" altLang="en-US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  <a:p>
            <a:pPr eaLnBrk="1" hangingPunct="1"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9375"/>
            <a:ext cx="9144000" cy="292100"/>
          </a:xfrm>
        </p:spPr>
        <p:txBody>
          <a:bodyPr/>
          <a:lstStyle/>
          <a:p>
            <a:pPr lvl="1"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</a:rPr>
              <a:t>App Features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547688"/>
            <a:ext cx="8610600" cy="5929312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292929"/>
                </a:solidFill>
              </a:rPr>
              <a:t>Easy access to Detroit Public Library information including: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292929"/>
                </a:solidFill>
              </a:rPr>
              <a:t>1- Books Search </a:t>
            </a:r>
            <a:r>
              <a:rPr lang="en-US" dirty="0">
                <a:solidFill>
                  <a:srgbClr val="292929"/>
                </a:solidFill>
              </a:rPr>
              <a:t>(With barcode scan capability</a:t>
            </a:r>
            <a:r>
              <a:rPr lang="en-US" dirty="0" smtClean="0">
                <a:solidFill>
                  <a:srgbClr val="292929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292929"/>
                </a:solidFill>
              </a:rPr>
              <a:t>2- View book before borrowing it using google books API</a:t>
            </a:r>
            <a:endParaRPr lang="en-US" dirty="0">
              <a:solidFill>
                <a:srgbClr val="292929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292929"/>
                </a:solidFill>
              </a:rPr>
              <a:t>3</a:t>
            </a:r>
            <a:r>
              <a:rPr lang="en-US" dirty="0" smtClean="0">
                <a:solidFill>
                  <a:srgbClr val="292929"/>
                </a:solidFill>
              </a:rPr>
              <a:t>- Featured Books and Collections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292929"/>
                </a:solidFill>
              </a:rPr>
              <a:t>4</a:t>
            </a:r>
            <a:r>
              <a:rPr lang="en-US" dirty="0" smtClean="0">
                <a:solidFill>
                  <a:srgbClr val="292929"/>
                </a:solidFill>
              </a:rPr>
              <a:t>- Library News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292929"/>
                </a:solidFill>
              </a:rPr>
              <a:t>5</a:t>
            </a:r>
            <a:r>
              <a:rPr lang="en-US" dirty="0" smtClean="0">
                <a:solidFill>
                  <a:srgbClr val="292929"/>
                </a:solidFill>
              </a:rPr>
              <a:t>- Library Events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292929"/>
                </a:solidFill>
              </a:rPr>
              <a:t>6</a:t>
            </a:r>
            <a:r>
              <a:rPr lang="en-US" dirty="0" smtClean="0">
                <a:solidFill>
                  <a:srgbClr val="292929"/>
                </a:solidFill>
              </a:rPr>
              <a:t>- My Account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292929"/>
                </a:solidFill>
              </a:rPr>
              <a:t>7</a:t>
            </a:r>
            <a:r>
              <a:rPr lang="en-US" dirty="0" smtClean="0">
                <a:solidFill>
                  <a:srgbClr val="292929"/>
                </a:solidFill>
              </a:rPr>
              <a:t>- Library Locations (with google maps directions)</a:t>
            </a:r>
          </a:p>
          <a:p>
            <a:pPr lvl="0"/>
            <a:r>
              <a:rPr lang="en-US" dirty="0" smtClean="0">
                <a:solidFill>
                  <a:srgbClr val="292929"/>
                </a:solidFill>
              </a:rPr>
              <a:t>New unique features</a:t>
            </a:r>
          </a:p>
          <a:p>
            <a:pPr marL="0" lvl="0" indent="0">
              <a:buNone/>
            </a:pPr>
            <a:endParaRPr lang="en-US" dirty="0" smtClean="0">
              <a:solidFill>
                <a:srgbClr val="292929"/>
              </a:solidFill>
            </a:endParaRPr>
          </a:p>
          <a:p>
            <a:pPr marL="0" lvl="0" indent="0">
              <a:buNone/>
            </a:pPr>
            <a:endParaRPr lang="en-US" dirty="0">
              <a:solidFill>
                <a:srgbClr val="292929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292929"/>
              </a:solidFill>
            </a:endParaRPr>
          </a:p>
          <a:p>
            <a:pPr marL="0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813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9375"/>
            <a:ext cx="9144000" cy="292100"/>
          </a:xfrm>
        </p:spPr>
        <p:txBody>
          <a:bodyPr/>
          <a:lstStyle/>
          <a:p>
            <a:pPr lvl="1"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</a:rPr>
              <a:t>App Features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547688"/>
            <a:ext cx="8610600" cy="5929312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292929"/>
                </a:solidFill>
              </a:rPr>
              <a:t>More features:</a:t>
            </a:r>
          </a:p>
          <a:p>
            <a:pPr marL="0" lvl="0" indent="0">
              <a:buNone/>
            </a:pPr>
            <a:r>
              <a:rPr lang="en-US" dirty="0">
                <a:solidFill>
                  <a:srgbClr val="292929"/>
                </a:solidFill>
              </a:rPr>
              <a:t>1- Customer reminders to return books using push </a:t>
            </a:r>
            <a:r>
              <a:rPr lang="en-US" dirty="0" smtClean="0">
                <a:solidFill>
                  <a:srgbClr val="292929"/>
                </a:solidFill>
              </a:rPr>
              <a:t>notifications</a:t>
            </a:r>
          </a:p>
          <a:p>
            <a:pPr marL="0" lvl="0" indent="0">
              <a:buNone/>
            </a:pPr>
            <a:r>
              <a:rPr lang="en-US" dirty="0" smtClean="0">
                <a:solidFill>
                  <a:srgbClr val="292929"/>
                </a:solidFill>
              </a:rPr>
              <a:t>2- </a:t>
            </a:r>
            <a:r>
              <a:rPr lang="en-US" dirty="0">
                <a:solidFill>
                  <a:srgbClr val="292929"/>
                </a:solidFill>
              </a:rPr>
              <a:t>Optional alerts about library exceptional closing hours using push </a:t>
            </a:r>
            <a:r>
              <a:rPr lang="en-US" dirty="0" smtClean="0">
                <a:solidFill>
                  <a:srgbClr val="292929"/>
                </a:solidFill>
              </a:rPr>
              <a:t>notifications</a:t>
            </a:r>
          </a:p>
          <a:p>
            <a:pPr marL="0" lvl="0" indent="0">
              <a:buNone/>
            </a:pPr>
            <a:r>
              <a:rPr lang="en-US" dirty="0" smtClean="0">
                <a:solidFill>
                  <a:srgbClr val="292929"/>
                </a:solidFill>
              </a:rPr>
              <a:t>3- Easy access to library locations using google maps</a:t>
            </a:r>
            <a:endParaRPr lang="en-US" dirty="0">
              <a:solidFill>
                <a:srgbClr val="292929"/>
              </a:solidFill>
            </a:endParaRPr>
          </a:p>
          <a:p>
            <a:pPr marL="0" lvl="0" indent="0">
              <a:buNone/>
            </a:pPr>
            <a:endParaRPr lang="en-US" dirty="0">
              <a:solidFill>
                <a:srgbClr val="292929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292929"/>
              </a:solidFill>
            </a:endParaRPr>
          </a:p>
          <a:p>
            <a:pPr marL="0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679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9375"/>
            <a:ext cx="9144000" cy="292100"/>
          </a:xfrm>
        </p:spPr>
        <p:txBody>
          <a:bodyPr/>
          <a:lstStyle/>
          <a:p>
            <a:pPr lvl="1" eaLnBrk="1" hangingPunct="1">
              <a:defRPr/>
            </a:pPr>
            <a:r>
              <a:rPr lang="en-US" altLang="en-US" dirty="0" smtClean="0">
                <a:solidFill>
                  <a:schemeClr val="tx2"/>
                </a:solidFill>
              </a:rPr>
              <a:t>App Video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547688"/>
            <a:ext cx="8610600" cy="5929312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292929"/>
                </a:solidFill>
              </a:rPr>
              <a:t>Please checked attached video demo</a:t>
            </a:r>
          </a:p>
          <a:p>
            <a:pPr marL="0" lvl="0" indent="0">
              <a:buNone/>
            </a:pPr>
            <a:endParaRPr lang="en-US" dirty="0" smtClean="0">
              <a:solidFill>
                <a:srgbClr val="292929"/>
              </a:solidFill>
            </a:endParaRPr>
          </a:p>
          <a:p>
            <a:pPr marL="0" lvl="0" indent="0">
              <a:buNone/>
            </a:pPr>
            <a:endParaRPr lang="en-US" dirty="0">
              <a:solidFill>
                <a:srgbClr val="292929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292929"/>
              </a:solidFill>
            </a:endParaRPr>
          </a:p>
          <a:p>
            <a:pPr marL="0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03561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entury Gothic" pitchFamily="34" charset="0"/>
                <a:cs typeface="Arial" charset="0"/>
              </a:rPr>
              <a:t>App Home</a:t>
            </a:r>
            <a:endParaRPr lang="en-US" altLang="en-US" dirty="0">
              <a:solidFill>
                <a:schemeClr val="tx2"/>
              </a:solidFill>
              <a:latin typeface="Century Gothic" pitchFamily="34" charset="0"/>
              <a:cs typeface="Arial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0" y="685800"/>
            <a:ext cx="3048000" cy="5486400"/>
          </a:xfrm>
        </p:spPr>
        <p:txBody>
          <a:bodyPr/>
          <a:lstStyle/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685800"/>
            <a:ext cx="38862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i="1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/>
            <a:r>
              <a:rPr lang="en-US" sz="2400" dirty="0" smtClean="0">
                <a:solidFill>
                  <a:srgbClr val="292929"/>
                </a:solidFill>
              </a:rPr>
              <a:t>App Home screen for easy navigation to the rest of the app screens. This includes the following:</a:t>
            </a:r>
          </a:p>
          <a:p>
            <a:pPr lvl="0"/>
            <a:r>
              <a:rPr lang="en-US" sz="2400" dirty="0" smtClean="0">
                <a:solidFill>
                  <a:srgbClr val="292929"/>
                </a:solidFill>
              </a:rPr>
              <a:t>Search</a:t>
            </a:r>
          </a:p>
          <a:p>
            <a:pPr lvl="0"/>
            <a:r>
              <a:rPr lang="en-US" sz="2400" dirty="0" smtClean="0">
                <a:solidFill>
                  <a:srgbClr val="292929"/>
                </a:solidFill>
              </a:rPr>
              <a:t>Featured</a:t>
            </a:r>
          </a:p>
          <a:p>
            <a:pPr lvl="0"/>
            <a:r>
              <a:rPr lang="en-US" sz="2400" dirty="0" smtClean="0">
                <a:solidFill>
                  <a:srgbClr val="292929"/>
                </a:solidFill>
              </a:rPr>
              <a:t>Barcode Search</a:t>
            </a:r>
          </a:p>
          <a:p>
            <a:pPr lvl="0"/>
            <a:r>
              <a:rPr lang="en-US" sz="2400" dirty="0" smtClean="0">
                <a:solidFill>
                  <a:srgbClr val="292929"/>
                </a:solidFill>
              </a:rPr>
              <a:t>News</a:t>
            </a:r>
          </a:p>
          <a:p>
            <a:pPr lvl="0"/>
            <a:r>
              <a:rPr lang="en-US" sz="2400" dirty="0" smtClean="0">
                <a:solidFill>
                  <a:srgbClr val="292929"/>
                </a:solidFill>
              </a:rPr>
              <a:t>Events</a:t>
            </a:r>
          </a:p>
          <a:p>
            <a:pPr lvl="0"/>
            <a:r>
              <a:rPr lang="en-US" sz="2400" dirty="0" smtClean="0">
                <a:solidFill>
                  <a:srgbClr val="292929"/>
                </a:solidFill>
              </a:rPr>
              <a:t>My Account</a:t>
            </a:r>
          </a:p>
          <a:p>
            <a:pPr lvl="0"/>
            <a:r>
              <a:rPr lang="en-US" sz="2400" dirty="0" smtClean="0">
                <a:solidFill>
                  <a:srgbClr val="292929"/>
                </a:solidFill>
              </a:rPr>
              <a:t>Locations</a:t>
            </a:r>
          </a:p>
          <a:p>
            <a:pPr lvl="0"/>
            <a:r>
              <a:rPr lang="en-US" sz="2400" dirty="0" smtClean="0">
                <a:solidFill>
                  <a:srgbClr val="292929"/>
                </a:solidFill>
              </a:rPr>
              <a:t>About</a:t>
            </a:r>
          </a:p>
          <a:p>
            <a:pPr lvl="0"/>
            <a:endParaRPr lang="en-US" dirty="0">
              <a:solidFill>
                <a:srgbClr val="292929"/>
              </a:solidFill>
            </a:endParaRPr>
          </a:p>
          <a:p>
            <a:pPr marL="457200" lvl="1" indent="0" eaLnBrk="1" hangingPunct="1">
              <a:buFont typeface="Arial" charset="0"/>
              <a:buNone/>
              <a:defRPr/>
            </a:pPr>
            <a:endParaRPr lang="en-US" altLang="en-US" kern="0" dirty="0" smtClean="0">
              <a:solidFill>
                <a:schemeClr val="tx2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362" y="527050"/>
            <a:ext cx="3023716" cy="567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877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entury Gothic" pitchFamily="34" charset="0"/>
                <a:cs typeface="Arial" charset="0"/>
              </a:rPr>
              <a:t>App Barcode Search</a:t>
            </a:r>
            <a:endParaRPr lang="en-US" altLang="en-US" dirty="0">
              <a:solidFill>
                <a:schemeClr val="tx2"/>
              </a:solidFill>
              <a:latin typeface="Century Gothic" pitchFamily="34" charset="0"/>
              <a:cs typeface="Arial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0" y="685800"/>
            <a:ext cx="3048000" cy="5486400"/>
          </a:xfrm>
        </p:spPr>
        <p:txBody>
          <a:bodyPr/>
          <a:lstStyle/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685800"/>
            <a:ext cx="80772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i="1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/>
            <a:r>
              <a:rPr lang="en-US" sz="2400" dirty="0" smtClean="0">
                <a:solidFill>
                  <a:srgbClr val="292929"/>
                </a:solidFill>
              </a:rPr>
              <a:t>Search for a book anywhere with your app</a:t>
            </a:r>
          </a:p>
          <a:p>
            <a:pPr lvl="0"/>
            <a:r>
              <a:rPr lang="en-US" sz="2400" dirty="0" smtClean="0">
                <a:solidFill>
                  <a:srgbClr val="292929"/>
                </a:solidFill>
              </a:rPr>
              <a:t>For example: at friend's house, at work or in a book store</a:t>
            </a:r>
          </a:p>
          <a:p>
            <a:pPr lvl="0"/>
            <a:r>
              <a:rPr lang="en-US" sz="2400" dirty="0" smtClean="0">
                <a:solidFill>
                  <a:srgbClr val="292929"/>
                </a:solidFill>
              </a:rPr>
              <a:t>Have the chance to instantly place hold till you arrive to DPL to borrow it</a:t>
            </a:r>
          </a:p>
          <a:p>
            <a:pPr lvl="0"/>
            <a:endParaRPr lang="en-US" dirty="0">
              <a:solidFill>
                <a:srgbClr val="292929"/>
              </a:solidFill>
            </a:endParaRPr>
          </a:p>
          <a:p>
            <a:pPr marL="457200" lvl="1" indent="0" eaLnBrk="1" hangingPunct="1">
              <a:buFont typeface="Arial" charset="0"/>
              <a:buNone/>
              <a:defRPr/>
            </a:pPr>
            <a:endParaRPr lang="en-US" altLang="en-US" kern="0" dirty="0" smtClean="0">
              <a:solidFill>
                <a:schemeClr val="tx2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68" y="3124200"/>
            <a:ext cx="5910263" cy="314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471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entury Gothic" pitchFamily="34" charset="0"/>
                <a:cs typeface="Arial" charset="0"/>
              </a:rPr>
              <a:t>Get more information about a book</a:t>
            </a:r>
            <a:endParaRPr lang="en-US" altLang="en-US" dirty="0">
              <a:solidFill>
                <a:schemeClr val="tx2"/>
              </a:solidFill>
              <a:latin typeface="Century Gothic" pitchFamily="34" charset="0"/>
              <a:cs typeface="Arial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0" y="685800"/>
            <a:ext cx="3048000" cy="5486400"/>
          </a:xfrm>
        </p:spPr>
        <p:txBody>
          <a:bodyPr/>
          <a:lstStyle/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685800"/>
            <a:ext cx="38862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i="1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/>
            <a:r>
              <a:rPr lang="en-US" sz="2400" dirty="0" smtClean="0">
                <a:solidFill>
                  <a:srgbClr val="292929"/>
                </a:solidFill>
              </a:rPr>
              <a:t>Get Book information from google books API</a:t>
            </a:r>
          </a:p>
          <a:p>
            <a:pPr lvl="0"/>
            <a:r>
              <a:rPr lang="en-US" sz="2400" dirty="0" smtClean="0">
                <a:solidFill>
                  <a:srgbClr val="292929"/>
                </a:solidFill>
              </a:rPr>
              <a:t>Information includes:</a:t>
            </a:r>
          </a:p>
          <a:p>
            <a:pPr lvl="0"/>
            <a:r>
              <a:rPr lang="en-US" sz="2400" dirty="0" smtClean="0">
                <a:solidFill>
                  <a:srgbClr val="292929"/>
                </a:solidFill>
              </a:rPr>
              <a:t>1- Book title</a:t>
            </a:r>
          </a:p>
          <a:p>
            <a:pPr lvl="0"/>
            <a:r>
              <a:rPr lang="en-US" sz="2400" dirty="0" smtClean="0">
                <a:solidFill>
                  <a:srgbClr val="292929"/>
                </a:solidFill>
              </a:rPr>
              <a:t>2- Authors</a:t>
            </a:r>
          </a:p>
          <a:p>
            <a:pPr lvl="0"/>
            <a:r>
              <a:rPr lang="en-US" sz="2400" dirty="0" smtClean="0">
                <a:solidFill>
                  <a:srgbClr val="292929"/>
                </a:solidFill>
              </a:rPr>
              <a:t>3- Description</a:t>
            </a:r>
          </a:p>
          <a:p>
            <a:pPr lvl="0"/>
            <a:r>
              <a:rPr lang="en-US" sz="2400" dirty="0" smtClean="0">
                <a:solidFill>
                  <a:srgbClr val="292929"/>
                </a:solidFill>
              </a:rPr>
              <a:t>4- Cover Image</a:t>
            </a:r>
          </a:p>
          <a:p>
            <a:pPr lvl="0"/>
            <a:endParaRPr lang="en-US" sz="2400" dirty="0">
              <a:solidFill>
                <a:srgbClr val="292929"/>
              </a:solidFill>
            </a:endParaRPr>
          </a:p>
          <a:p>
            <a:pPr lvl="0"/>
            <a:r>
              <a:rPr lang="en-US" sz="2400" dirty="0" smtClean="0">
                <a:solidFill>
                  <a:srgbClr val="292929"/>
                </a:solidFill>
              </a:rPr>
              <a:t>This page also features:</a:t>
            </a:r>
          </a:p>
          <a:p>
            <a:pPr lvl="0"/>
            <a:r>
              <a:rPr lang="en-US" sz="2400" dirty="0" smtClean="0">
                <a:solidFill>
                  <a:srgbClr val="292929"/>
                </a:solidFill>
              </a:rPr>
              <a:t>Place Hold if the book is available for rent</a:t>
            </a: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dirty="0">
              <a:solidFill>
                <a:srgbClr val="292929"/>
              </a:solidFill>
            </a:endParaRPr>
          </a:p>
          <a:p>
            <a:pPr marL="457200" lvl="1" indent="0" eaLnBrk="1" hangingPunct="1">
              <a:buFont typeface="Arial" charset="0"/>
              <a:buNone/>
              <a:defRPr/>
            </a:pPr>
            <a:endParaRPr lang="en-US" altLang="en-US" kern="0" dirty="0" smtClean="0">
              <a:solidFill>
                <a:schemeClr val="tx2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662" y="600075"/>
            <a:ext cx="3038475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96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entury Gothic" pitchFamily="34" charset="0"/>
                <a:cs typeface="Arial" charset="0"/>
              </a:rPr>
              <a:t>View Book Contents</a:t>
            </a:r>
            <a:endParaRPr lang="en-US" altLang="en-US" dirty="0">
              <a:solidFill>
                <a:schemeClr val="tx2"/>
              </a:solidFill>
              <a:latin typeface="Century Gothic" pitchFamily="34" charset="0"/>
              <a:cs typeface="Arial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0" y="685800"/>
            <a:ext cx="3048000" cy="5486400"/>
          </a:xfrm>
        </p:spPr>
        <p:txBody>
          <a:bodyPr/>
          <a:lstStyle/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  <a:latin typeface="+mj-lt"/>
            </a:endParaRPr>
          </a:p>
          <a:p>
            <a:pPr marL="457200" lvl="1" indent="0" eaLnBrk="1" hangingPunct="1">
              <a:buNone/>
              <a:defRPr/>
            </a:pPr>
            <a:endParaRPr lang="en-US" altLang="en-US" dirty="0" smtClean="0">
              <a:solidFill>
                <a:schemeClr val="tx2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685800"/>
            <a:ext cx="38862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i="1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400" dirty="0" smtClean="0">
                <a:solidFill>
                  <a:srgbClr val="292929"/>
                </a:solidFill>
              </a:rPr>
              <a:t>View book contents using google embedded books API</a:t>
            </a: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r>
              <a:rPr lang="en-US" sz="2400" dirty="0" smtClean="0">
                <a:solidFill>
                  <a:srgbClr val="292929"/>
                </a:solidFill>
              </a:rPr>
              <a:t>Before renting the book have a look at the book contents and read some pages</a:t>
            </a: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sz="2400" dirty="0" smtClean="0">
              <a:solidFill>
                <a:srgbClr val="292929"/>
              </a:solidFill>
            </a:endParaRPr>
          </a:p>
          <a:p>
            <a:pPr lvl="0"/>
            <a:endParaRPr lang="en-US" dirty="0">
              <a:solidFill>
                <a:srgbClr val="292929"/>
              </a:solidFill>
            </a:endParaRPr>
          </a:p>
          <a:p>
            <a:pPr marL="457200" lvl="1" indent="0" eaLnBrk="1" hangingPunct="1">
              <a:buFont typeface="Arial" charset="0"/>
              <a:buNone/>
              <a:defRPr/>
            </a:pPr>
            <a:endParaRPr lang="en-US" altLang="en-US" kern="0" dirty="0" smtClean="0">
              <a:solidFill>
                <a:schemeClr val="tx2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69118"/>
            <a:ext cx="3043237" cy="571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152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ical Awakening Design Template">
  <a:themeElements>
    <a:clrScheme name="Technological Awakening Design Template 7">
      <a:dk1>
        <a:srgbClr val="969696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7F7F7F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Technological Awakening Design Template">
      <a:majorFont>
        <a:latin typeface="Century Gothic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chnological Awakening Design 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chnological Awakening Design 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 Awakening Design 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 Awakening Design 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 Awakening Design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 Awakening Design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 Awakening Design Template 7">
        <a:dk1>
          <a:srgbClr val="969696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7F7F7F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3724</TotalTime>
  <Words>517</Words>
  <Application>Microsoft Office PowerPoint</Application>
  <PresentationFormat>On-screen Show (4:3)</PresentationFormat>
  <Paragraphs>145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Technological Awakening Design Template</vt:lpstr>
      <vt:lpstr>Detroit Public Library App</vt:lpstr>
      <vt:lpstr>Outline</vt:lpstr>
      <vt:lpstr>App Features</vt:lpstr>
      <vt:lpstr>App Features</vt:lpstr>
      <vt:lpstr>App Video</vt:lpstr>
      <vt:lpstr>App Home</vt:lpstr>
      <vt:lpstr>App Barcode Search</vt:lpstr>
      <vt:lpstr>Get more information about a book</vt:lpstr>
      <vt:lpstr>View Book Contents</vt:lpstr>
      <vt:lpstr>Get more information about a book</vt:lpstr>
      <vt:lpstr>Featured Items</vt:lpstr>
      <vt:lpstr>Library News</vt:lpstr>
      <vt:lpstr>Library Events</vt:lpstr>
      <vt:lpstr>Library Location</vt:lpstr>
      <vt:lpstr>My Account</vt:lpstr>
      <vt:lpstr>PowerPoint Presentation</vt:lpstr>
      <vt:lpstr>App Technical Features</vt:lpstr>
      <vt:lpstr>PowerPoint Presentation</vt:lpstr>
    </vt:vector>
  </TitlesOfParts>
  <Company>FEA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fms08</dc:creator>
  <cp:lastModifiedBy>User</cp:lastModifiedBy>
  <cp:revision>222</cp:revision>
  <dcterms:created xsi:type="dcterms:W3CDTF">2004-01-13T10:33:14Z</dcterms:created>
  <dcterms:modified xsi:type="dcterms:W3CDTF">2014-07-12T21:40:15Z</dcterms:modified>
</cp:coreProperties>
</file>